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0" r:id="rId4"/>
    <p:sldId id="273" r:id="rId5"/>
    <p:sldId id="274" r:id="rId6"/>
    <p:sldId id="275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77" r:id="rId27"/>
    <p:sldId id="268" r:id="rId28"/>
    <p:sldId id="269" r:id="rId29"/>
    <p:sldId id="289" r:id="rId30"/>
    <p:sldId id="259" r:id="rId31"/>
    <p:sldId id="272" r:id="rId32"/>
    <p:sldId id="27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82A3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88" autoAdjust="0"/>
  </p:normalViewPr>
  <p:slideViewPr>
    <p:cSldViewPr snapToGrid="0">
      <p:cViewPr varScale="1">
        <p:scale>
          <a:sx n="73" d="100"/>
          <a:sy n="73" d="100"/>
        </p:scale>
        <p:origin x="9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3421850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421850" y="263041"/>
        <a:ext cx="1343426" cy="1343426"/>
      </dsp:txXfrm>
    </dsp:sp>
    <dsp:sp modelId="{5F5B7373-0A1C-4792-A862-9B0B0A880F0F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2962225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293090" y="221811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293090" y="2218111"/>
        <a:ext cx="1343426" cy="1343426"/>
      </dsp:txXfrm>
    </dsp:sp>
    <dsp:sp modelId="{B7CB0836-6BD4-4F0B-8F91-CB32B3FC63B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2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164329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164329" y="263041"/>
        <a:ext cx="1343426" cy="1343426"/>
      </dsp:txXfrm>
    </dsp:sp>
    <dsp:sp modelId="{693C35CB-B082-4469-993C-C17060A5E1D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1D7E-AA32-4B5B-8729-71D0CF682839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85A4B-E5D5-4175-B212-28F07AB9B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Fortis is a toolbox for robustness. Our goal is to …</a:t>
            </a:r>
          </a:p>
          <a:p>
            <a:r>
              <a:rPr lang="en-US" altLang="zh-CN" dirty="0"/>
              <a:t>Especially, we focus on formal reasoning of robustness.</a:t>
            </a:r>
          </a:p>
          <a:p>
            <a:r>
              <a:rPr lang="en-US" altLang="zh-CN" dirty="0"/>
              <a:t>In particular, we are promoting this robust-by-design dev process where…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6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8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idea of it is to consider the problem as a control theory problem. Where the machine and the environment forms a system need to be controlled to satisfy the property.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we can synthesize a controller C to make the system satisfy the property.</a:t>
            </a:r>
          </a:p>
          <a:p>
            <a:r>
              <a:rPr lang="en-US" altLang="zh-CN" dirty="0"/>
              <a:t>The controller can observe the events in the machine and the environment, and it ensure the safety property by disabling actions.</a:t>
            </a:r>
          </a:p>
          <a:p>
            <a:r>
              <a:rPr lang="en-US" altLang="zh-CN" dirty="0"/>
              <a:t>Of course, if we disable all the actions, the system should be considered safe, but apparently that’s not what we want.</a:t>
            </a:r>
          </a:p>
          <a:p>
            <a:r>
              <a:rPr lang="en-US" altLang="zh-CN" dirty="0"/>
              <a:t>So to avoid such useless solution, we introduce two quality goals of the solutions:</a:t>
            </a:r>
          </a:p>
          <a:p>
            <a:r>
              <a:rPr lang="en-US" altLang="zh-CN" dirty="0"/>
              <a:t>One is to minimize the cost of modification of the new design.</a:t>
            </a:r>
          </a:p>
          <a:p>
            <a:r>
              <a:rPr lang="en-US" altLang="zh-CN" dirty="0"/>
              <a:t>Second is to preserve as much behavior as possible from the original machine.</a:t>
            </a:r>
          </a:p>
          <a:p>
            <a:r>
              <a:rPr lang="en-US" altLang="zh-CN" dirty="0"/>
              <a:t>More details can be found in our ICSE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3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in Fortis, we provide a method to systematically compute software robustness. Then, it also provides a method to automatically robustify a system.</a:t>
            </a:r>
          </a:p>
          <a:p>
            <a:r>
              <a:rPr lang="en-US" altLang="zh-CN" dirty="0"/>
              <a:t>We also aim to make Fortis an extensible framework for future robustness analysis and robustification methods.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4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6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I’ll use the infamous Therac-25 therapy machine as an example to briefly walk through the capability of Fortis.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7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Therac-25 is a machine for radiation therapy. We first consider its machine behavior.</a:t>
            </a:r>
          </a:p>
          <a:p>
            <a:r>
              <a:rPr lang="en-US" altLang="zh-CN" dirty="0"/>
              <a:t>It has two radiation modes, Electron beam mode and X-ray mode.</a:t>
            </a:r>
          </a:p>
          <a:p>
            <a:r>
              <a:rPr lang="en-US" altLang="zh-CN" dirty="0"/>
              <a:t>Electron beam mode has low power but for wide area.</a:t>
            </a:r>
          </a:p>
          <a:p>
            <a:r>
              <a:rPr lang="en-US" altLang="zh-CN" dirty="0"/>
              <a:t>The X-ray mode has high power but for narrow area.</a:t>
            </a:r>
          </a:p>
          <a:p>
            <a:r>
              <a:rPr lang="en-US" altLang="zh-CN" dirty="0"/>
              <a:t>When the user chooses X-ray mode, A spreader would be in place to ensure safe radiation level.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1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we can consider a safety property of it, i.e., the spreader should always be in place to avoid potential overdose of Xray.</a:t>
            </a:r>
          </a:p>
          <a:p>
            <a:r>
              <a:rPr lang="en-US" altLang="zh-CN" dirty="0"/>
              <a:t>Otherwise, the overdose may cause fatal injuries of patients.</a:t>
            </a:r>
          </a:p>
          <a:p>
            <a:r>
              <a:rPr lang="en-US" altLang="zh-CN" dirty="0"/>
              <a:t>Unfortunately, this overdose happened and caused several deaths.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2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order to understand why the safety violation may occur, we should also consider the operator’s behavior, i.e., the environment model.</a:t>
            </a:r>
          </a:p>
          <a:p>
            <a:r>
              <a:rPr lang="en-US" altLang="zh-CN" dirty="0"/>
              <a:t>The normative env model captures …</a:t>
            </a:r>
          </a:p>
          <a:p>
            <a:r>
              <a:rPr lang="en-US" altLang="zh-CN" dirty="0"/>
              <a:t>And by running model checking, we can tell that the system is safe.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2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what about robustness? Can we say something about robustness by given these models.</a:t>
            </a:r>
          </a:p>
          <a:p>
            <a:r>
              <a:rPr lang="en-US" altLang="zh-CN" dirty="0"/>
              <a:t>So in our FSE20 paper, we first try to model uncertainties of the environment or in other words, deviations of the environment.</a:t>
            </a:r>
          </a:p>
          <a:p>
            <a:r>
              <a:rPr lang="en-US" altLang="zh-CN" dirty="0"/>
              <a:t>In our case, deviations are traces … And a system is robust against it, when … Finally, robustness is captured by the max</a:t>
            </a:r>
          </a:p>
          <a:p>
            <a:r>
              <a:rPr lang="en-US" altLang="zh-CN" dirty="0"/>
              <a:t>For example, we can consider a deviation of an omission error.</a:t>
            </a:r>
          </a:p>
          <a:p>
            <a:r>
              <a:rPr lang="en-US" altLang="zh-CN" dirty="0"/>
              <a:t>Omission means the user forgot to perform certain actions. In this case, the user could forgot to press enter but fire the beam.</a:t>
            </a:r>
          </a:p>
          <a:p>
            <a:r>
              <a:rPr lang="en-US" altLang="zh-CN" dirty="0"/>
              <a:t>By model checking, we can also tell that the machine is safe under such a deviation. So it is robust against it.</a:t>
            </a:r>
          </a:p>
          <a:p>
            <a:r>
              <a:rPr lang="en-US" altLang="zh-CN" dirty="0"/>
              <a:t>And we present a method to compute all such traces.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28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hand, the user might be interested in all the traces that the machine is not robust against. We call them intolerable deviations.</a:t>
            </a:r>
          </a:p>
          <a:p>
            <a:r>
              <a:rPr lang="en-US" altLang="zh-CN" dirty="0"/>
              <a:t>For example, another type of human error is commission error, i.e., the user performs the wrong action.</a:t>
            </a:r>
          </a:p>
          <a:p>
            <a:r>
              <a:rPr lang="en-US" altLang="zh-CN" dirty="0"/>
              <a:t>In this case, the user may accidentally choose the wrong mode and use up to change the beam mode.</a:t>
            </a:r>
          </a:p>
          <a:p>
            <a:r>
              <a:rPr lang="en-US" altLang="zh-CN" dirty="0"/>
              <a:t>However, this could cause a safety violation.</a:t>
            </a:r>
          </a:p>
          <a:p>
            <a:r>
              <a:rPr lang="en-US" altLang="zh-CN" dirty="0"/>
              <a:t>In particular, if the user first chose X-ray, and then changes to Electron beam mode. The spreader is out of place after selecting Electron beam, but when the user press B to fire the beam, it may still in the transition from X-ray to </a:t>
            </a:r>
            <a:r>
              <a:rPr lang="en-US" altLang="zh-CN" dirty="0" err="1"/>
              <a:t>Ebeam</a:t>
            </a:r>
            <a:r>
              <a:rPr lang="en-US" altLang="zh-CN" dirty="0"/>
              <a:t> which causes a safety violation.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 fortis, we can also find all such intolerable deviations.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7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05714-0AE4-A0F5-DCCD-F0DD1E084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342F6B-2914-CDA6-386B-2C1A8992C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B2960-5AA1-73C9-2C0A-A62BA4F9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0CD5-CBBE-40AC-9071-72FEBB56BFE6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47666-2999-4CF2-8C86-29F35BB3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E1BB0-5329-FBC5-A7CA-A02EA1F3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7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B94EA-4EDF-B063-E4BB-39859170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FB5BA-ED0A-6F12-7B01-D88C90D4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EDECD-0045-17F0-21DE-6E572F54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8B4D-4E98-422B-95D8-0F6BA7283E73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DF6F8-2DD4-80E2-C126-8C8C2081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D1720-B904-53D7-1B82-AB529B5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2401D3-BE2E-36BB-1112-ABB241ACD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8A0C8-64B9-D96F-D65D-349B455E3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EA2D1-3485-87DD-C3EF-3034E9B2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6D6F-4CC2-497A-8C78-FB6F757CE9A8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3A54A1-4732-4291-1B1D-97A98679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1CCC3-C4F8-5720-0277-B3E065BF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FEE41-EB1B-BC3C-4DD8-7D5B8930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E7DB0-5F70-658E-FCD3-DEEBF5D7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E7B50-098F-BB66-7CCB-36812970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8A8-041D-409A-B433-1B0B4E7CCEDD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0ABF9-DA48-FAE6-2E04-03DEEB70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E7DDD-6CA7-418C-1AC5-E6053DBC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3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AD538-4A89-E63C-F77F-5F5EBE0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DF13-0FDC-28F7-F009-6B671E9D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FDFF6-072F-2C2D-BD95-A3A91F1B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83AB-EB9A-48F7-B70C-BBDF888D2430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B9D60-4AFD-27B9-D0B9-79677EB4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8032E-2767-1C37-CA79-1E58AE1A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5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154E4-44BF-13F5-B5A6-824A0BF1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C35E-0F26-0662-F5A6-7156FC1A2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1386F-154C-ED18-4488-193A85400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BE135E-8404-A010-D450-EC96058B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0AC5-F1EC-4AA3-A39A-EDF6F5B60325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23B274-AFBB-C917-04EC-C2B0A65C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80031-A3C7-FBC5-4922-1060C45D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0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B5696-BDEE-3A54-C763-43BD6D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A0A98-A7C6-71C6-BBD5-681E6C0D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A6C16-F949-075C-4CE2-582C676CE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77751E-C1AD-9CFC-07EE-CA867C0D1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8E4E3-C0C2-B7BE-2438-8F305C088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4A5C2E-E8FA-314D-1ECA-234F8FF7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07ED-5693-4F2F-AAEF-30093BDE5E0F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EAD5A4-B483-2828-7A7B-5263751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70D66C-D6BC-6C0A-0CDA-7C390C26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4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641F-D170-167D-426D-7C02A8FE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65D8EC-619B-A790-CB4D-A19EC1AD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A161-8BC0-4466-92C0-8915D9C47396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FA083-2C4F-C9DD-FD8D-D33B9454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A54D6D-022E-2656-C429-6BEBF561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2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3BEADA-A45F-72DE-5EC0-D957816A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1F5B1-F47E-4BF6-A915-D5E344EB93BF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84EAF5-8E58-A7FC-9B1E-02D50D1B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5B0BF-B787-F39A-2E16-751C417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4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3DE7-0DBC-3679-BC95-CBC8913A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F6C4E-1E3F-1742-B6D4-1FB7F701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426844-126C-396B-93D4-73F9D7E85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32899-DB91-B392-5B6D-C133784F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0E5-7035-4E42-B1D9-8FCC080D2265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56561C-80E7-603B-1107-63C965D4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F9FA1-7AC9-78AF-2353-FD981948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6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818FC-393F-0606-F878-A897F71A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B13128-2F5C-0321-B966-07C43AED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B88B68-BB9E-4010-29B8-284A9B2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B3D0D1-F2CA-848B-1FBE-BA30937D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489D-B1E0-4A40-B107-F5CF684C89CF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F63760-B47D-C60E-BFA9-491013A9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87CA54-18E8-07BD-B602-1759817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DCB4C-5847-6FCA-2CC1-0E9534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AA4B22-DD09-37AC-CB61-9ACA47DD0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18167-FAFE-D461-3B82-B8E4F9F4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F081-F6D1-45B4-866A-E76EE0C44B34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794E7-B4BC-D1C9-BB8F-A8115AB8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6822E-51EA-E62D-1A5D-9B795116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7.svg"/><Relationship Id="rId3" Type="http://schemas.openxmlformats.org/officeDocument/2006/relationships/hyperlink" Target="https://github.com/cmu-soda/Fortis" TargetMode="Externa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.svg"/><Relationship Id="rId5" Type="http://schemas.openxmlformats.org/officeDocument/2006/relationships/diagramData" Target="../diagrams/data3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microsoft.com/office/2007/relationships/diagramDrawing" Target="../diagrams/drawing3.xml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CE710-75A3-B8E4-552C-E3D1E6E8F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22363"/>
            <a:ext cx="10086975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5400" dirty="0"/>
              <a:t>Fortis: A Tool for Analysis and Repair of Robust Software Systems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50BCC2-022A-8B27-1548-74A5CDE3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275" y="3602038"/>
            <a:ext cx="10086975" cy="1655762"/>
          </a:xfrm>
        </p:spPr>
        <p:txBody>
          <a:bodyPr anchor="ctr">
            <a:normAutofit fontScale="92500" lnSpcReduction="10000"/>
          </a:bodyPr>
          <a:lstStyle/>
          <a:p>
            <a:pPr algn="l">
              <a:spcAft>
                <a:spcPts val="1800"/>
              </a:spcAft>
            </a:pPr>
            <a:r>
              <a:rPr lang="en-US" altLang="zh-CN" sz="2800" dirty="0"/>
              <a:t>Changjian Zhang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Ian Dardik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Rômulo Meira-Góes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, David Garlan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Eunsuk Kang</a:t>
            </a:r>
            <a:r>
              <a:rPr lang="en-US" altLang="zh-CN" sz="2800" baseline="30000" dirty="0"/>
              <a:t>1</a:t>
            </a:r>
          </a:p>
          <a:p>
            <a:pPr algn="l"/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Carnegie Mellon University</a:t>
            </a:r>
          </a:p>
          <a:p>
            <a:pPr algn="l"/>
            <a:r>
              <a:rPr lang="en-US" altLang="zh-CN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The Pennsylvania State University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E2B88B9-AF86-862F-C9CD-654A29C26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8" name="Google Shape;51;p12">
            <a:extLst>
              <a:ext uri="{FF2B5EF4-FFF2-40B4-BE49-F238E27FC236}">
                <a16:creationId xmlns:a16="http://schemas.microsoft.com/office/drawing/2014/main" id="{7FD4A1ED-C501-3580-B946-B61A1B42A4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CC35A42-7ED9-EED0-9780-FCD1A8CD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Safety Requirement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5342" y="1690688"/>
            <a:ext cx="8661315" cy="40766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/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X-Ray with spreader out-of-place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Possible overdose!</a:t>
                </a:r>
              </a:p>
              <a:p>
                <a:r>
                  <a:rPr lang="en-US" altLang="zh-CN" sz="2800" dirty="0"/>
                  <a:t>Fatal injuries in Therac-25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blipFill>
                <a:blip r:embed="rId5"/>
                <a:stretch>
                  <a:fillRect l="-1240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75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Operator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Captures expected sequences of user actions.</a:t>
                </a:r>
              </a:p>
              <a:p>
                <a:pPr marL="0" indent="0">
                  <a:buNone/>
                </a:pP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Typically specified in training instructions or a user manual.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model checking.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  <a:blipFill>
                <a:blip r:embed="rId4"/>
                <a:stretch>
                  <a:fillRect l="-169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47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Robustness as a set of traces:</a:t>
                </a:r>
              </a:p>
              <a:p>
                <a:r>
                  <a:rPr lang="en-US" altLang="zh-CN" i="1" dirty="0"/>
                  <a:t>Omission</a:t>
                </a:r>
                <a:r>
                  <a:rPr lang="en-US" altLang="zh-CN" dirty="0"/>
                  <a:t>: skipping an action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𝑂𝑚𝑖𝑠𝑠𝑖𝑜𝑛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, the max set of all such traces.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  <a:blipFill>
                <a:blip r:embed="rId4"/>
                <a:stretch>
                  <a:fillRect l="-1834" t="-2381" r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F35860E4-D135-A31E-9AA8-EA58119A14AE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V="1">
            <a:off x="2177654" y="3491427"/>
            <a:ext cx="12700" cy="123366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BF74F2F-EE4D-D0D6-058A-E8B7614D959D}"/>
              </a:ext>
            </a:extLst>
          </p:cNvPr>
          <p:cNvSpPr txBox="1"/>
          <p:nvPr/>
        </p:nvSpPr>
        <p:spPr>
          <a:xfrm>
            <a:off x="705553" y="3923591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Intolerable 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Intolerable deviations:</a:t>
                </a:r>
              </a:p>
              <a:p>
                <a:r>
                  <a:rPr lang="en-US" altLang="zh-CN" dirty="0"/>
                  <a:t>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en-US" altLang="zh-CN" dirty="0"/>
                  <a:t>, the max set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not robust.</a:t>
                </a:r>
              </a:p>
              <a:p>
                <a:r>
                  <a:rPr lang="en-US" altLang="zh-CN" i="1" dirty="0"/>
                  <a:t>Commission</a:t>
                </a:r>
                <a:r>
                  <a:rPr lang="en-US" altLang="zh-CN" dirty="0"/>
                  <a:t>: perform the wrong action.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𝐶𝑜𝑚𝑚𝑖𝑠𝑠𝑖𝑜𝑛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𝑈𝑝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𝐸𝑛𝑡𝑒𝑟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  <a:blipFill>
                <a:blip r:embed="rId4"/>
                <a:stretch>
                  <a:fillRect l="-163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圆角 2">
            <a:extLst>
              <a:ext uri="{FF2B5EF4-FFF2-40B4-BE49-F238E27FC236}">
                <a16:creationId xmlns:a16="http://schemas.microsoft.com/office/drawing/2014/main" id="{DB49F27B-7B53-67AF-0A06-8EF5B78E4B04}"/>
              </a:ext>
            </a:extLst>
          </p:cNvPr>
          <p:cNvSpPr/>
          <p:nvPr/>
        </p:nvSpPr>
        <p:spPr>
          <a:xfrm>
            <a:off x="225838" y="2479060"/>
            <a:ext cx="1187791" cy="7119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Back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AC35E4-B883-9650-5DF8-0256FE7F5D98}"/>
              </a:ext>
            </a:extLst>
          </p:cNvPr>
          <p:cNvSpPr txBox="1"/>
          <p:nvPr/>
        </p:nvSpPr>
        <p:spPr>
          <a:xfrm>
            <a:off x="578143" y="1999081"/>
            <a:ext cx="49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2FB9B3-B2B0-A470-78AF-1749D671F2E1}"/>
              </a:ext>
            </a:extLst>
          </p:cNvPr>
          <p:cNvSpPr txBox="1"/>
          <p:nvPr/>
        </p:nvSpPr>
        <p:spPr>
          <a:xfrm>
            <a:off x="269203" y="3362358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FDA5430-F836-0D21-4E05-B73FB7D652E7}"/>
              </a:ext>
            </a:extLst>
          </p:cNvPr>
          <p:cNvCxnSpPr>
            <a:stCxn id="15" idx="1"/>
            <a:endCxn id="6" idx="2"/>
          </p:cNvCxnSpPr>
          <p:nvPr/>
        </p:nvCxnSpPr>
        <p:spPr>
          <a:xfrm rot="10800000">
            <a:off x="819734" y="3191035"/>
            <a:ext cx="1357920" cy="30039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1F3ECA5-430A-D295-6390-2BE9A75365E9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rot="5400000" flipH="1" flipV="1">
            <a:off x="1388047" y="1689453"/>
            <a:ext cx="221295" cy="135792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33">
            <a:extLst>
              <a:ext uri="{FF2B5EF4-FFF2-40B4-BE49-F238E27FC236}">
                <a16:creationId xmlns:a16="http://schemas.microsoft.com/office/drawing/2014/main" id="{F1707A1B-D863-4137-B554-028347ADA063}"/>
              </a:ext>
            </a:extLst>
          </p:cNvPr>
          <p:cNvSpPr/>
          <p:nvPr/>
        </p:nvSpPr>
        <p:spPr>
          <a:xfrm>
            <a:off x="4768060" y="4229937"/>
            <a:ext cx="3517199" cy="698514"/>
          </a:xfrm>
          <a:prstGeom prst="wedgeRoundRectCallout">
            <a:avLst>
              <a:gd name="adj1" fmla="val 19590"/>
              <a:gd name="adj2" fmla="val -112941"/>
              <a:gd name="adj3" fmla="val 16667"/>
            </a:avLst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Safety violation!</a:t>
            </a:r>
          </a:p>
        </p:txBody>
      </p:sp>
    </p:spTree>
    <p:extLst>
      <p:ext uri="{BB962C8B-B14F-4D97-AF65-F5344CB8AC3E}">
        <p14:creationId xmlns:p14="http://schemas.microsoft.com/office/powerpoint/2010/main" val="3020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549FC-2524-D00A-08FC-9199B8DA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65" y="0"/>
            <a:ext cx="966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66A4F-26C1-033B-F1F1-1823193D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88" y="2170350"/>
            <a:ext cx="10710623" cy="25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2E45-45A8-FA8C-E3EE-31932C94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41"/>
            <a:ext cx="12192000" cy="63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F2C8F-9B58-EC98-B645-8D3AAACB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037CD-723C-25E2-D398-E3C6D6AB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41"/>
            <a:ext cx="12192000" cy="619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87891-0987-BC97-9C45-9E62465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79"/>
            <a:ext cx="12192000" cy="54606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C9F808-BA0E-F9BE-ED38-52C47B476792}"/>
              </a:ext>
            </a:extLst>
          </p:cNvPr>
          <p:cNvSpPr/>
          <p:nvPr/>
        </p:nvSpPr>
        <p:spPr>
          <a:xfrm>
            <a:off x="1680754" y="4432663"/>
            <a:ext cx="7297783" cy="578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6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6F3B5-6FA9-2321-0FB1-B6BED46B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A4F3-0B35-21AB-636C-8921802C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71"/>
            <a:ext cx="12192000" cy="55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EB77A-C565-A5BD-BD98-F85BA282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246"/>
            <a:ext cx="12192000" cy="41574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F6E169-A0D6-848B-8C9B-0DC3E62DA8BF}"/>
              </a:ext>
            </a:extLst>
          </p:cNvPr>
          <p:cNvSpPr/>
          <p:nvPr/>
        </p:nvSpPr>
        <p:spPr>
          <a:xfrm>
            <a:off x="2097506" y="5644389"/>
            <a:ext cx="6513094" cy="617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4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A917D-B10D-B053-2565-5CA07A31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40B13-2943-E11B-06E2-7B11FA32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969"/>
            <a:ext cx="12192000" cy="18520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3F0E53-D72C-0664-5AD5-9FF579569212}"/>
              </a:ext>
            </a:extLst>
          </p:cNvPr>
          <p:cNvSpPr/>
          <p:nvPr/>
        </p:nvSpPr>
        <p:spPr>
          <a:xfrm>
            <a:off x="6026331" y="3428999"/>
            <a:ext cx="6000206" cy="926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39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Robust-by-Design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5049599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5" name="Speech Bubble: Rectangle with Corners Rounded 33">
            <a:extLst>
              <a:ext uri="{FF2B5EF4-FFF2-40B4-BE49-F238E27FC236}">
                <a16:creationId xmlns:a16="http://schemas.microsoft.com/office/drawing/2014/main" id="{5745F6FD-6C18-5A9E-2665-1B08607CBAE2}"/>
              </a:ext>
            </a:extLst>
          </p:cNvPr>
          <p:cNvSpPr/>
          <p:nvPr/>
        </p:nvSpPr>
        <p:spPr>
          <a:xfrm>
            <a:off x="5355385" y="3254935"/>
            <a:ext cx="4981620" cy="981310"/>
          </a:xfrm>
          <a:prstGeom prst="wedgeRoundRectCallout">
            <a:avLst>
              <a:gd name="adj1" fmla="val -60580"/>
              <a:gd name="adj2" fmla="val -4322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measure robustness.</a:t>
            </a:r>
          </a:p>
        </p:txBody>
      </p:sp>
      <p:sp>
        <p:nvSpPr>
          <p:cNvPr id="26" name="Speech Bubble: Rectangle with Corners Rounded 34">
            <a:extLst>
              <a:ext uri="{FF2B5EF4-FFF2-40B4-BE49-F238E27FC236}">
                <a16:creationId xmlns:a16="http://schemas.microsoft.com/office/drawing/2014/main" id="{A6A81881-7225-CB53-EE1F-07294F51ACC7}"/>
              </a:ext>
            </a:extLst>
          </p:cNvPr>
          <p:cNvSpPr/>
          <p:nvPr/>
        </p:nvSpPr>
        <p:spPr>
          <a:xfrm>
            <a:off x="5355385" y="4759517"/>
            <a:ext cx="4981621" cy="1200439"/>
          </a:xfrm>
          <a:prstGeom prst="wedgeRoundRectCallout">
            <a:avLst>
              <a:gd name="adj1" fmla="val -90580"/>
              <a:gd name="adj2" fmla="val 483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improve the robustness of a system design.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12959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</a:t>
            </a:r>
            <a:r>
              <a:rPr lang="en-US" altLang="zh-CN" sz="2800" dirty="0"/>
              <a:t>ethodologies to </a:t>
            </a:r>
            <a:r>
              <a:rPr lang="en-US" altLang="zh-CN" sz="2800" i="1" dirty="0"/>
              <a:t>systematically</a:t>
            </a:r>
            <a:r>
              <a:rPr lang="en-US" altLang="zh-CN" sz="2800" dirty="0"/>
              <a:t> and </a:t>
            </a:r>
            <a:r>
              <a:rPr lang="en-US" altLang="zh-CN" sz="2800" i="1" dirty="0"/>
              <a:t>rigorously</a:t>
            </a:r>
            <a:r>
              <a:rPr lang="en-US" altLang="zh-CN" sz="2800" dirty="0"/>
              <a:t> analyze, measure, and improve system robustness.</a:t>
            </a:r>
          </a:p>
          <a:p>
            <a:endParaRPr lang="zh-CN" altLang="en-US" dirty="0"/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7BAB92FB-658B-EDF6-35B0-1897355A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3C00F-83BF-E8E4-9454-E37CB226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64B80-3E5D-7439-1502-36A0EC38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62" y="0"/>
            <a:ext cx="7933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6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D342A-5125-8A44-FE0C-6DF2F310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ADDA-7514-A73D-5ACB-000CB692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43" y="0"/>
            <a:ext cx="9060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96B2C-22FD-DBBA-2E51-57FE4DD6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E5CD-0B88-8E90-6B78-5FD5BB9E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0" y="-33113"/>
            <a:ext cx="10774017" cy="71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85EA3-F85B-D186-0D38-9078001A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1" y="679219"/>
            <a:ext cx="10774017" cy="61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0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2AD54-9761-614C-3161-1E3BC8CC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E9DBF-0991-333B-B1F7-B6CA66B6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7" y="0"/>
            <a:ext cx="11346065" cy="6858000"/>
          </a:xfrm>
          <a:prstGeom prst="rect">
            <a:avLst/>
          </a:prstGeom>
          <a:solidFill>
            <a:srgbClr val="282A36"/>
          </a:solidFill>
        </p:spPr>
      </p:pic>
    </p:spTree>
    <p:extLst>
      <p:ext uri="{BB962C8B-B14F-4D97-AF65-F5344CB8AC3E}">
        <p14:creationId xmlns:p14="http://schemas.microsoft.com/office/powerpoint/2010/main" val="1960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2A602-0D24-02EB-279D-835EA1A1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83F9-F7A3-000A-ACC6-5C2176C2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313" y="0"/>
            <a:ext cx="881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34669-7C16-FA22-990F-E34CF322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681A-69AB-2DC5-770E-566F6893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2" y="729972"/>
            <a:ext cx="11862255" cy="53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46ABD-647B-CED9-B9DC-A4C8A368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49BE0-9B3C-13ED-836B-B799056C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85DE8DC6-F327-7C9C-CB3C-1D9EE67D4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" y="2040447"/>
            <a:ext cx="10802236" cy="3966144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F55DD08D-051F-0526-0BC4-DDD919FEA3A7}"/>
              </a:ext>
            </a:extLst>
          </p:cNvPr>
          <p:cNvSpPr txBox="1"/>
          <p:nvPr/>
        </p:nvSpPr>
        <p:spPr>
          <a:xfrm>
            <a:off x="838200" y="6075144"/>
            <a:ext cx="941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 behavioral notion of robustness for software systems. Changjian Zhang, David Garlan, and Eunsuk Kang. (FSE 2020)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769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/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⊭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2" name="Speech Bubble: Rectangle with Corners Rounded 32">
            <a:extLst>
              <a:ext uri="{FF2B5EF4-FFF2-40B4-BE49-F238E27FC236}">
                <a16:creationId xmlns:a16="http://schemas.microsoft.com/office/drawing/2014/main" id="{3C3E1D40-D5C9-9130-3ED0-E2FF8CC65587}"/>
              </a:ext>
            </a:extLst>
          </p:cNvPr>
          <p:cNvSpPr/>
          <p:nvPr/>
        </p:nvSpPr>
        <p:spPr>
          <a:xfrm>
            <a:off x="5428145" y="1816621"/>
            <a:ext cx="4308786" cy="1238563"/>
          </a:xfrm>
          <a:prstGeom prst="wedgeRoundRectCallout">
            <a:avLst>
              <a:gd name="adj1" fmla="val -31468"/>
              <a:gd name="adj2" fmla="val 63748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Consider the problem as a control problem.</a:t>
            </a:r>
          </a:p>
        </p:txBody>
      </p:sp>
    </p:spTree>
    <p:extLst>
      <p:ext uri="{BB962C8B-B14F-4D97-AF65-F5344CB8AC3E}">
        <p14:creationId xmlns:p14="http://schemas.microsoft.com/office/powerpoint/2010/main" val="417643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/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Controller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blipFill>
                <a:blip r:embed="rId5"/>
                <a:stretch>
                  <a:fillRect l="-3474" b="-555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2FE832B-3F19-BE99-22B5-514DC52B43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61509" y="2284978"/>
            <a:ext cx="754749" cy="98348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C90882CD-C19D-E755-89DE-0AC0C92B006A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3699410" y="2549331"/>
            <a:ext cx="983486" cy="4547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/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peech Bubble: Rectangle with Corners Rounded 32">
            <a:extLst>
              <a:ext uri="{FF2B5EF4-FFF2-40B4-BE49-F238E27FC236}">
                <a16:creationId xmlns:a16="http://schemas.microsoft.com/office/drawing/2014/main" id="{69A48C11-6AF2-654B-BF99-44C1A6B64A6F}"/>
              </a:ext>
            </a:extLst>
          </p:cNvPr>
          <p:cNvSpPr/>
          <p:nvPr/>
        </p:nvSpPr>
        <p:spPr>
          <a:xfrm>
            <a:off x="129313" y="2195167"/>
            <a:ext cx="3511824" cy="916577"/>
          </a:xfrm>
          <a:prstGeom prst="wedgeRoundRectCallout">
            <a:avLst>
              <a:gd name="adj1" fmla="val 58087"/>
              <a:gd name="adj2" fmla="val 15431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Observe events in the machine and environment.</a:t>
            </a:r>
          </a:p>
        </p:txBody>
      </p:sp>
      <p:sp>
        <p:nvSpPr>
          <p:cNvPr id="28" name="Speech Bubble: Rectangle with Corners Rounded 32">
            <a:extLst>
              <a:ext uri="{FF2B5EF4-FFF2-40B4-BE49-F238E27FC236}">
                <a16:creationId xmlns:a16="http://schemas.microsoft.com/office/drawing/2014/main" id="{F92BF310-6532-E9C2-C6FD-954E0B117C0F}"/>
              </a:ext>
            </a:extLst>
          </p:cNvPr>
          <p:cNvSpPr/>
          <p:nvPr/>
        </p:nvSpPr>
        <p:spPr>
          <a:xfrm>
            <a:off x="8021327" y="1894551"/>
            <a:ext cx="3511824" cy="916577"/>
          </a:xfrm>
          <a:prstGeom prst="wedgeRoundRectCallout">
            <a:avLst>
              <a:gd name="adj1" fmla="val -60648"/>
              <a:gd name="adj2" fmla="val 40677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Ensure property is satisfied by disabling actions.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A more robust machine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Quality goals: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minimize modification cost, and (2) preserve behavior from original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  <a:blipFill>
                <a:blip r:embed="rId7"/>
                <a:stretch>
                  <a:fillRect l="-1217" t="-8000" b="-1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EFF38AFC-4317-59B7-1D73-1373E223C9F4}"/>
              </a:ext>
            </a:extLst>
          </p:cNvPr>
          <p:cNvSpPr txBox="1"/>
          <p:nvPr/>
        </p:nvSpPr>
        <p:spPr>
          <a:xfrm>
            <a:off x="838199" y="6246524"/>
            <a:ext cx="9538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Robustification of Behavioral Designs against Environmental Deviations. Changjian Zhang, Tarang Saluja, Romulo Meira Goes, Matthew Bolton, David Garlan, and Eunsuk Kang. (ICSE 2023).</a:t>
            </a:r>
          </a:p>
        </p:txBody>
      </p:sp>
    </p:spTree>
    <p:extLst>
      <p:ext uri="{BB962C8B-B14F-4D97-AF65-F5344CB8AC3E}">
        <p14:creationId xmlns:p14="http://schemas.microsoft.com/office/powerpoint/2010/main" val="27511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8852AB-4EC3-D474-344E-14F8FF44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D44641-C73E-8B69-0068-89398712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232" y="1825625"/>
            <a:ext cx="6693567" cy="4351338"/>
          </a:xfrm>
        </p:spPr>
        <p:txBody>
          <a:bodyPr/>
          <a:lstStyle/>
          <a:p>
            <a:r>
              <a:rPr lang="en-US" altLang="zh-CN" dirty="0"/>
              <a:t>Therac-25 radiation machine</a:t>
            </a:r>
          </a:p>
          <a:p>
            <a:r>
              <a:rPr lang="en-US" altLang="zh-CN" dirty="0"/>
              <a:t>ABP protocol</a:t>
            </a:r>
          </a:p>
          <a:p>
            <a:r>
              <a:rPr lang="en-US" altLang="zh-CN" dirty="0" err="1"/>
              <a:t>iVotronic</a:t>
            </a:r>
            <a:r>
              <a:rPr lang="en-US" altLang="zh-CN" dirty="0"/>
              <a:t> voting machine</a:t>
            </a:r>
          </a:p>
          <a:p>
            <a:r>
              <a:rPr lang="en-US" altLang="zh-CN" dirty="0"/>
              <a:t>Oyster public transportation system</a:t>
            </a:r>
          </a:p>
          <a:p>
            <a:r>
              <a:rPr lang="en-US" altLang="zh-CN" dirty="0"/>
              <a:t>Infusion pump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ACF76E-61DF-30DC-AA08-C117C5C5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0374EB4-8FC1-F3FB-5058-A526C6BE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4" y="4353363"/>
            <a:ext cx="3461085" cy="23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A487927-A51D-9AE5-B8C2-09117F51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4" y="1745342"/>
            <a:ext cx="3461085" cy="2553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358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 of Fortis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4471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 toolbox for robustness analysis:</a:t>
            </a:r>
          </a:p>
          <a:p>
            <a:r>
              <a:rPr lang="en-US" altLang="zh-CN" sz="2400" dirty="0"/>
              <a:t>Provide analysis for robustness measurement.</a:t>
            </a:r>
          </a:p>
          <a:p>
            <a:r>
              <a:rPr lang="en-US" altLang="zh-CN" sz="2400" dirty="0"/>
              <a:t>Provide support for automatic robustification.</a:t>
            </a:r>
            <a:endParaRPr lang="en-US" altLang="zh-CN" dirty="0"/>
          </a:p>
          <a:p>
            <a:r>
              <a:rPr lang="en-US" altLang="zh-CN" sz="2400" dirty="0"/>
              <a:t>An extensible framework for future robustness analysis and robustification methods.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A9618A-E1D4-7C32-1B9A-46CBA4A8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EE475-E1AE-25D5-106D-AF6927F9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Development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1DA07-918E-65EB-F353-0C504A0F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Other robustness analysis methods</a:t>
            </a:r>
          </a:p>
          <a:p>
            <a:pPr lvl="1"/>
            <a:r>
              <a:rPr lang="en-US" altLang="zh-CN" dirty="0"/>
              <a:t>Support for liveness properties.</a:t>
            </a:r>
          </a:p>
          <a:p>
            <a:pPr lvl="1"/>
            <a:r>
              <a:rPr lang="en-US" altLang="zh-CN" dirty="0"/>
              <a:t>New synthesis methods for robustification.</a:t>
            </a:r>
          </a:p>
          <a:p>
            <a:pPr lvl="1"/>
            <a:r>
              <a:rPr lang="en-US" altLang="zh-CN" dirty="0"/>
              <a:t>Integrating these methods to TLA+.</a:t>
            </a:r>
          </a:p>
          <a:p>
            <a:pPr lvl="1"/>
            <a:r>
              <a:rPr lang="en-US" altLang="zh-CN" dirty="0"/>
              <a:t>Extend robustness analysis to CPS and ML.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Visualization for models, robustness, and repair.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F33E0-A26F-9067-E9A3-5A8EB576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4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714CA-9334-6EA5-EC40-B21B4EAC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Try out Fortis!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89A53-2961-F692-CCC2-A9713BF8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944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GitHub: </a:t>
            </a:r>
            <a:r>
              <a:rPr lang="en-US" altLang="zh-CN" dirty="0">
                <a:hlinkClick r:id="rId3"/>
              </a:rPr>
              <a:t>https://github.com/cmu-soda/Fortis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Our Robustness Works:</a:t>
            </a:r>
          </a:p>
          <a:p>
            <a:r>
              <a:rPr lang="en-US" altLang="zh-CN" sz="1800" dirty="0"/>
              <a:t>A behavioral notion of robustness for software systems. (FSE20)</a:t>
            </a:r>
          </a:p>
          <a:p>
            <a:r>
              <a:rPr lang="en-US" altLang="zh-CN" sz="1800" dirty="0"/>
              <a:t>Robustification of Behavioral Designs against Environmental Deviations. (ICSE23)</a:t>
            </a:r>
          </a:p>
          <a:p>
            <a:r>
              <a:rPr lang="en-US" altLang="zh-CN" sz="1800" dirty="0"/>
              <a:t>Safe Environmental Envelopes of Discrete Systems. (CAV23)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57418-9E62-002C-2DD1-450D7340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33650F74-91BC-BD04-FF9E-ED46F747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95912"/>
            <a:ext cx="1325563" cy="132556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690535B-A878-E71D-1E07-EE1E75A38375}"/>
              </a:ext>
            </a:extLst>
          </p:cNvPr>
          <p:cNvSpPr txBox="1"/>
          <p:nvPr/>
        </p:nvSpPr>
        <p:spPr>
          <a:xfrm>
            <a:off x="2163762" y="6033184"/>
            <a:ext cx="338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Print" panose="02000600000000000000" pitchFamily="2" charset="0"/>
              </a:rPr>
              <a:t>Interested?! Find more in our paper and GitHub!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3508CA-A53F-DF7F-450D-32915FC8F747}"/>
              </a:ext>
            </a:extLst>
          </p:cNvPr>
          <p:cNvGrpSpPr/>
          <p:nvPr/>
        </p:nvGrpSpPr>
        <p:grpSpPr>
          <a:xfrm>
            <a:off x="7243011" y="3158992"/>
            <a:ext cx="5929607" cy="3562483"/>
            <a:chOff x="2314434" y="1690688"/>
            <a:chExt cx="7667766" cy="4606762"/>
          </a:xfrm>
        </p:grpSpPr>
        <p:graphicFrame>
          <p:nvGraphicFramePr>
            <p:cNvPr id="9" name="Diagram 30">
              <a:extLst>
                <a:ext uri="{FF2B5EF4-FFF2-40B4-BE49-F238E27FC236}">
                  <a16:creationId xmlns:a16="http://schemas.microsoft.com/office/drawing/2014/main" id="{C942EDF6-B9FB-5093-C8F6-FB2FD91E9A8F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159FB31E-5921-AEDC-3016-FDFE3BB953D6}"/>
                </a:ext>
              </a:extLst>
            </p:cNvPr>
            <p:cNvGrpSpPr/>
            <p:nvPr/>
          </p:nvGrpSpPr>
          <p:grpSpPr>
            <a:xfrm>
              <a:off x="5026118" y="3121584"/>
              <a:ext cx="2238892" cy="1383348"/>
              <a:chOff x="805462" y="1898333"/>
              <a:chExt cx="2238892" cy="1383348"/>
            </a:xfrm>
          </p:grpSpPr>
          <p:grpSp>
            <p:nvGrpSpPr>
              <p:cNvPr id="20" name="Content Placeholder 5" descr="Users with solid fill">
                <a:extLst>
                  <a:ext uri="{FF2B5EF4-FFF2-40B4-BE49-F238E27FC236}">
                    <a16:creationId xmlns:a16="http://schemas.microsoft.com/office/drawing/2014/main" id="{EFCA97AF-91CD-ED6E-EC05-2C3625E3003C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22" name="Freeform: Shape 11">
                  <a:extLst>
                    <a:ext uri="{FF2B5EF4-FFF2-40B4-BE49-F238E27FC236}">
                      <a16:creationId xmlns:a16="http://schemas.microsoft.com/office/drawing/2014/main" id="{C8D2AD35-CEE6-6E8F-73E8-588413C2E46A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12">
                  <a:extLst>
                    <a:ext uri="{FF2B5EF4-FFF2-40B4-BE49-F238E27FC236}">
                      <a16:creationId xmlns:a16="http://schemas.microsoft.com/office/drawing/2014/main" id="{D94F69FD-2844-CAC5-ECDB-FE0C245453AF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13">
                  <a:extLst>
                    <a:ext uri="{FF2B5EF4-FFF2-40B4-BE49-F238E27FC236}">
                      <a16:creationId xmlns:a16="http://schemas.microsoft.com/office/drawing/2014/main" id="{C0E6DFB9-1DFD-A32F-F998-723292E39620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14">
                  <a:extLst>
                    <a:ext uri="{FF2B5EF4-FFF2-40B4-BE49-F238E27FC236}">
                      <a16:creationId xmlns:a16="http://schemas.microsoft.com/office/drawing/2014/main" id="{F3426088-7D00-EE4F-26D7-0D3E6C5AB631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15">
                  <a:extLst>
                    <a:ext uri="{FF2B5EF4-FFF2-40B4-BE49-F238E27FC236}">
                      <a16:creationId xmlns:a16="http://schemas.microsoft.com/office/drawing/2014/main" id="{47EE8CEA-3640-2DE5-DA69-A79DFE6F9DDB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6">
                  <a:extLst>
                    <a:ext uri="{FF2B5EF4-FFF2-40B4-BE49-F238E27FC236}">
                      <a16:creationId xmlns:a16="http://schemas.microsoft.com/office/drawing/2014/main" id="{49C2EC8C-24C6-38DA-61B1-C97756993967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83EBC31C-0319-5685-FCC3-5C7880944871}"/>
                  </a:ext>
                </a:extLst>
              </p:cNvPr>
              <p:cNvSpPr txBox="1"/>
              <p:nvPr/>
            </p:nvSpPr>
            <p:spPr>
              <a:xfrm>
                <a:off x="805462" y="2605088"/>
                <a:ext cx="2238892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Developer, Designer,</a:t>
                </a:r>
              </a:p>
              <a:p>
                <a:pPr algn="ctr"/>
                <a:r>
                  <a:rPr lang="en-US" sz="1400" dirty="0"/>
                  <a:t>Architect</a:t>
                </a:r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BAFDDBF-2FB0-8DF3-2741-73DC82B0E4A4}"/>
                </a:ext>
              </a:extLst>
            </p:cNvPr>
            <p:cNvGrpSpPr/>
            <p:nvPr/>
          </p:nvGrpSpPr>
          <p:grpSpPr>
            <a:xfrm>
              <a:off x="4093276" y="1929205"/>
              <a:ext cx="1009916" cy="1352196"/>
              <a:chOff x="4813255" y="2234840"/>
              <a:chExt cx="1009916" cy="1352196"/>
            </a:xfrm>
          </p:grpSpPr>
          <p:pic>
            <p:nvPicPr>
              <p:cNvPr id="18" name="Graphic 7" descr="Document with solid fill">
                <a:extLst>
                  <a:ext uri="{FF2B5EF4-FFF2-40B4-BE49-F238E27FC236}">
                    <a16:creationId xmlns:a16="http://schemas.microsoft.com/office/drawing/2014/main" id="{9B176DE9-9FD8-8F47-B995-DF85447FF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9">
                <a:extLst>
                  <a:ext uri="{FF2B5EF4-FFF2-40B4-BE49-F238E27FC236}">
                    <a16:creationId xmlns:a16="http://schemas.microsoft.com/office/drawing/2014/main" id="{0DB16575-2674-7A9B-76CE-A88E1CCDC048}"/>
                  </a:ext>
                </a:extLst>
              </p:cNvPr>
              <p:cNvSpPr txBox="1"/>
              <p:nvPr/>
            </p:nvSpPr>
            <p:spPr>
              <a:xfrm>
                <a:off x="4813255" y="3149241"/>
                <a:ext cx="1009916" cy="437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Design</a:t>
                </a:r>
                <a:endParaRPr lang="en-US" dirty="0"/>
              </a:p>
            </p:txBody>
          </p:sp>
        </p:grpSp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C7369F5D-5CE0-5A46-94CB-63D7F9BA331E}"/>
                </a:ext>
              </a:extLst>
            </p:cNvPr>
            <p:cNvGrpSpPr/>
            <p:nvPr/>
          </p:nvGrpSpPr>
          <p:grpSpPr>
            <a:xfrm>
              <a:off x="7135518" y="1840888"/>
              <a:ext cx="1378807" cy="1590991"/>
              <a:chOff x="6658701" y="4170218"/>
              <a:chExt cx="1378807" cy="1590991"/>
            </a:xfrm>
          </p:grpSpPr>
          <p:pic>
            <p:nvPicPr>
              <p:cNvPr id="16" name="Graphic 20" descr="Research with solid fill">
                <a:extLst>
                  <a:ext uri="{FF2B5EF4-FFF2-40B4-BE49-F238E27FC236}">
                    <a16:creationId xmlns:a16="http://schemas.microsoft.com/office/drawing/2014/main" id="{087B087B-E546-399C-A3C9-97446979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4C1F64EE-CEF9-6205-5E13-7E5D030ACAAE}"/>
                  </a:ext>
                </a:extLst>
              </p:cNvPr>
              <p:cNvSpPr txBox="1"/>
              <p:nvPr/>
            </p:nvSpPr>
            <p:spPr>
              <a:xfrm>
                <a:off x="6658701" y="5084616"/>
                <a:ext cx="1378807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Robustness</a:t>
                </a:r>
              </a:p>
              <a:p>
                <a:pPr algn="ctr"/>
                <a:r>
                  <a:rPr lang="en-US" sz="1400" dirty="0"/>
                  <a:t>Analysis</a:t>
                </a: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F70DDD54-1989-9A81-A46B-FC23ECD11C30}"/>
                </a:ext>
              </a:extLst>
            </p:cNvPr>
            <p:cNvGrpSpPr/>
            <p:nvPr/>
          </p:nvGrpSpPr>
          <p:grpSpPr>
            <a:xfrm>
              <a:off x="5552550" y="4687945"/>
              <a:ext cx="1186028" cy="1590991"/>
              <a:chOff x="2664531" y="4170217"/>
              <a:chExt cx="1186028" cy="1590991"/>
            </a:xfrm>
          </p:grpSpPr>
          <p:pic>
            <p:nvPicPr>
              <p:cNvPr id="14" name="Graphic 24" descr="Blueprint with solid fill">
                <a:extLst>
                  <a:ext uri="{FF2B5EF4-FFF2-40B4-BE49-F238E27FC236}">
                    <a16:creationId xmlns:a16="http://schemas.microsoft.com/office/drawing/2014/main" id="{38216070-E438-2047-F14E-833FC52B6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7596F739-4089-E4AE-C87E-E60BB3D9E95E}"/>
                  </a:ext>
                </a:extLst>
              </p:cNvPr>
              <p:cNvSpPr txBox="1"/>
              <p:nvPr/>
            </p:nvSpPr>
            <p:spPr>
              <a:xfrm>
                <a:off x="2664531" y="5084615"/>
                <a:ext cx="1186028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Robustify</a:t>
                </a:r>
              </a:p>
              <a:p>
                <a:pPr algn="ctr"/>
                <a:r>
                  <a:rPr lang="en-US" sz="1400" dirty="0"/>
                  <a:t>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092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6EBA6-784A-3AE2-EA3A-5D9986B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of Fortis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88AA8-BC41-23E9-1794-1A7EA7B0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in Java and Kotlin.</a:t>
            </a:r>
          </a:p>
          <a:p>
            <a:r>
              <a:rPr lang="en-US" altLang="zh-CN" dirty="0" err="1"/>
              <a:t>Automatalib</a:t>
            </a:r>
            <a:r>
              <a:rPr lang="en-US" altLang="zh-CN" dirty="0"/>
              <a:t> to store and manipulate LTS</a:t>
            </a:r>
          </a:p>
          <a:p>
            <a:r>
              <a:rPr lang="en-US" altLang="zh-CN" dirty="0" err="1"/>
              <a:t>Supremica</a:t>
            </a:r>
            <a:r>
              <a:rPr lang="en-US" altLang="zh-CN" dirty="0"/>
              <a:t> as the controller synthesizer.</a:t>
            </a:r>
          </a:p>
          <a:p>
            <a:r>
              <a:rPr lang="en-US" altLang="zh-CN" dirty="0"/>
              <a:t>Support AUT, FSM, and FSP </a:t>
            </a:r>
            <a:r>
              <a:rPr lang="en-US" altLang="zh-CN" sz="2000" dirty="0"/>
              <a:t>(language of the LTSA)</a:t>
            </a:r>
            <a:r>
              <a:rPr lang="en-US" altLang="zh-CN" dirty="0"/>
              <a:t> modeling languages.</a:t>
            </a:r>
          </a:p>
          <a:p>
            <a:r>
              <a:rPr lang="en-US" altLang="zh-CN" dirty="0"/>
              <a:t>A command line interface is provided.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104453-B643-5D21-8A8B-0B71E701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5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96BEB-D6B2-81B7-3688-F682BB17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Robustness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5400" b="0" dirty="0"/>
                  <a:t>	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5400" b="0" dirty="0"/>
                  <a:t>	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′⊨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dirty="0"/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i="1" dirty="0"/>
                  <a:t>robust</a:t>
                </a:r>
                <a:r>
                  <a:rPr lang="en-US" altLang="zh-CN" dirty="0"/>
                  <a:t> against a set of deviations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and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2D8D69-3CD0-A82D-7793-7953C58F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ACF33E-800E-F49B-285C-86D8443157FA}"/>
              </a:ext>
            </a:extLst>
          </p:cNvPr>
          <p:cNvCxnSpPr>
            <a:cxnSpLocks/>
          </p:cNvCxnSpPr>
          <p:nvPr/>
        </p:nvCxnSpPr>
        <p:spPr>
          <a:xfrm>
            <a:off x="3991555" y="2600033"/>
            <a:ext cx="0" cy="139943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/>
              <p:nvPr/>
            </p:nvSpPr>
            <p:spPr>
              <a:xfrm>
                <a:off x="3144788" y="2884249"/>
                <a:ext cx="7100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88" y="2884249"/>
                <a:ext cx="7100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/>
              <p:nvPr/>
            </p:nvSpPr>
            <p:spPr>
              <a:xfrm>
                <a:off x="6274802" y="2691847"/>
                <a:ext cx="5235751" cy="1474306"/>
              </a:xfrm>
              <a:prstGeom prst="wedgeRoundRectCallout">
                <a:avLst>
                  <a:gd name="adj1" fmla="val -84487"/>
                  <a:gd name="adj2" fmla="val -6826"/>
                  <a:gd name="adj3" fmla="val 16667"/>
                </a:avLst>
              </a:pr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360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600" dirty="0"/>
                  <a:t>, max set of all such deviations.</a:t>
                </a:r>
              </a:p>
            </p:txBody>
          </p:sp>
        </mc:Choice>
        <mc:Fallback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802" y="2691847"/>
                <a:ext cx="5235751" cy="1474306"/>
              </a:xfrm>
              <a:prstGeom prst="wedgeRoundRectCallout">
                <a:avLst>
                  <a:gd name="adj1" fmla="val -84487"/>
                  <a:gd name="adj2" fmla="val -682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34">
            <a:extLst>
              <a:ext uri="{FF2B5EF4-FFF2-40B4-BE49-F238E27FC236}">
                <a16:creationId xmlns:a16="http://schemas.microsoft.com/office/drawing/2014/main" id="{DE8E6550-4188-187D-771C-0B580D68935E}"/>
              </a:ext>
            </a:extLst>
          </p:cNvPr>
          <p:cNvSpPr/>
          <p:nvPr/>
        </p:nvSpPr>
        <p:spPr>
          <a:xfrm>
            <a:off x="6274803" y="1406464"/>
            <a:ext cx="5235751" cy="830998"/>
          </a:xfrm>
          <a:prstGeom prst="wedgeRoundRectCallout">
            <a:avLst>
              <a:gd name="adj1" fmla="val -60098"/>
              <a:gd name="adj2" fmla="val 39712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Labeled transition systems</a:t>
            </a:r>
          </a:p>
        </p:txBody>
      </p:sp>
      <p:sp>
        <p:nvSpPr>
          <p:cNvPr id="7" name="Speech Bubble: Rectangle with Corners Rounded 34">
            <a:extLst>
              <a:ext uri="{FF2B5EF4-FFF2-40B4-BE49-F238E27FC236}">
                <a16:creationId xmlns:a16="http://schemas.microsoft.com/office/drawing/2014/main" id="{6A283D60-4A6C-200B-3C61-815F8562F3AD}"/>
              </a:ext>
            </a:extLst>
          </p:cNvPr>
          <p:cNvSpPr/>
          <p:nvPr/>
        </p:nvSpPr>
        <p:spPr>
          <a:xfrm>
            <a:off x="210222" y="2598002"/>
            <a:ext cx="2702236" cy="830998"/>
          </a:xfrm>
          <a:prstGeom prst="wedgeRoundRectCallout">
            <a:avLst>
              <a:gd name="adj1" fmla="val 62497"/>
              <a:gd name="adj2" fmla="val 30512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A set of traces</a:t>
            </a:r>
          </a:p>
        </p:txBody>
      </p:sp>
    </p:spTree>
    <p:extLst>
      <p:ext uri="{BB962C8B-B14F-4D97-AF65-F5344CB8AC3E}">
        <p14:creationId xmlns:p14="http://schemas.microsoft.com/office/powerpoint/2010/main" val="40001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79339-FC79-EBFC-2C16-7DF4F6D0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Checking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86EB8-0642-ED8E-E15E-03BAF5A4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bustness Analyzer">
            <a:extLst>
              <a:ext uri="{FF2B5EF4-FFF2-40B4-BE49-F238E27FC236}">
                <a16:creationId xmlns:a16="http://schemas.microsoft.com/office/drawing/2014/main" id="{2B901581-2341-DF6F-E470-3E6EC08338A2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Model Checking</a:t>
            </a:r>
            <a:endParaRPr dirty="0">
              <a:latin typeface="+mj-lt"/>
            </a:endParaRPr>
          </a:p>
        </p:txBody>
      </p:sp>
      <p:sp>
        <p:nvSpPr>
          <p:cNvPr id="59" name="Group">
            <a:extLst>
              <a:ext uri="{FF2B5EF4-FFF2-40B4-BE49-F238E27FC236}">
                <a16:creationId xmlns:a16="http://schemas.microsoft.com/office/drawing/2014/main" id="{D6F9F3EB-8C45-FE9A-E0EF-C3FD08AB672C}"/>
              </a:ext>
            </a:extLst>
          </p:cNvPr>
          <p:cNvSpPr/>
          <p:nvPr/>
        </p:nvSpPr>
        <p:spPr>
          <a:xfrm>
            <a:off x="8671393" y="4071784"/>
            <a:ext cx="2288322" cy="780044"/>
          </a:xfrm>
          <a:prstGeom prst="roundRect">
            <a:avLst>
              <a:gd name="adj" fmla="val 16292"/>
            </a:avLst>
          </a:prstGeom>
          <a:solidFill>
            <a:srgbClr val="FF7E7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3200" dirty="0">
                <a:latin typeface="+mj-lt"/>
              </a:rPr>
              <a:t>No!</a:t>
            </a:r>
            <a:endParaRPr lang="el-GR" sz="3200" dirty="0">
              <a:latin typeface="+mj-lt"/>
            </a:endParaRPr>
          </a:p>
        </p:txBody>
      </p:sp>
      <p:sp>
        <p:nvSpPr>
          <p:cNvPr id="60" name="Env. (   )">
            <a:extLst>
              <a:ext uri="{FF2B5EF4-FFF2-40B4-BE49-F238E27FC236}">
                <a16:creationId xmlns:a16="http://schemas.microsoft.com/office/drawing/2014/main" id="{5ED1BB5B-CA22-C86E-458F-3D322599D875}"/>
              </a:ext>
            </a:extLst>
          </p:cNvPr>
          <p:cNvSpPr/>
          <p:nvPr/>
        </p:nvSpPr>
        <p:spPr>
          <a:xfrm>
            <a:off x="8671393" y="2678023"/>
            <a:ext cx="2321781" cy="780043"/>
          </a:xfrm>
          <a:prstGeom prst="roundRect">
            <a:avLst>
              <a:gd name="adj" fmla="val 15000"/>
            </a:avLst>
          </a:prstGeom>
          <a:solidFill>
            <a:srgbClr val="A9D9F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sz="3200" dirty="0">
                <a:latin typeface="+mj-lt"/>
              </a:rPr>
              <a:t>Yes!</a:t>
            </a:r>
            <a:endParaRPr sz="3200" dirty="0">
              <a:latin typeface="+mj-lt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ED99A-DB1D-1409-B51E-4B222B1233A0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858F87-0BF4-3FFF-8597-4360FE4CFC4E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D345ED-729C-4CE9-6BFB-77334FB21E0E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28F4EB-E6C6-9A2E-8D06-C4899BC061B9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CE94C4-7AC1-1F45-ABF6-8656658076D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9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7A222-2E5A-03A0-40B6-D9778D49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Robustness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51AD3-1850-0BF8-E15E-83BEDDF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36280BB3-60C0-861D-E960-C03EC6FC0981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Robustness Analysis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/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solidFill>
                <a:srgbClr val="FF7E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d>
                        <m:dPr>
                          <m:ctrlPr>
                            <a:rPr lang="el-G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l-GR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/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D22B-77E7-1B8E-2B22-0D4776C969E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800D38-ABC1-3359-BEDD-8776091D9BB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DD67C5-8C3D-6560-46FA-F9B81CFACE0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7672FC-0302-5C19-0DF9-A5C67F3A054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7BFAA-92C2-9031-83AA-C7A46F1DDB0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7744F-405F-1DC9-36F4-FF1E288D02E2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22" name="Speech Bubble: Rectangle with Corners Rounded 34">
            <a:extLst>
              <a:ext uri="{FF2B5EF4-FFF2-40B4-BE49-F238E27FC236}">
                <a16:creationId xmlns:a16="http://schemas.microsoft.com/office/drawing/2014/main" id="{211C9DBD-04D3-C5DB-0579-4363E83E21FA}"/>
              </a:ext>
            </a:extLst>
          </p:cNvPr>
          <p:cNvSpPr/>
          <p:nvPr/>
        </p:nvSpPr>
        <p:spPr>
          <a:xfrm>
            <a:off x="8610600" y="1317002"/>
            <a:ext cx="2321781" cy="1003740"/>
          </a:xfrm>
          <a:prstGeom prst="wedgeRoundRectCallout">
            <a:avLst>
              <a:gd name="adj1" fmla="val -28009"/>
              <a:gd name="adj2" fmla="val 7371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Robustness</a:t>
            </a:r>
          </a:p>
        </p:txBody>
      </p:sp>
      <p:sp>
        <p:nvSpPr>
          <p:cNvPr id="23" name="Speech Bubble: Rectangle with Corners Rounded 34">
            <a:extLst>
              <a:ext uri="{FF2B5EF4-FFF2-40B4-BE49-F238E27FC236}">
                <a16:creationId xmlns:a16="http://schemas.microsoft.com/office/drawing/2014/main" id="{00F68E00-AC9D-E8A0-A1CB-B1ABC1DD8964}"/>
              </a:ext>
            </a:extLst>
          </p:cNvPr>
          <p:cNvSpPr/>
          <p:nvPr/>
        </p:nvSpPr>
        <p:spPr>
          <a:xfrm>
            <a:off x="8219038" y="5264942"/>
            <a:ext cx="2563800" cy="1131908"/>
          </a:xfrm>
          <a:prstGeom prst="wedgeRoundRectCallout">
            <a:avLst>
              <a:gd name="adj1" fmla="val -18395"/>
              <a:gd name="adj2" fmla="val -829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Intolerable Deviations</a:t>
            </a:r>
          </a:p>
        </p:txBody>
      </p:sp>
    </p:spTree>
    <p:extLst>
      <p:ext uri="{BB962C8B-B14F-4D97-AF65-F5344CB8AC3E}">
        <p14:creationId xmlns:p14="http://schemas.microsoft.com/office/powerpoint/2010/main" val="410971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09A69-31E2-9159-3DC7-9F8979F9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Robustification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DB3A2-53CF-2E2F-5B1B-8B4E08EA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Dev. 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6936"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5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DFEADA7A-0FCA-CA1A-194B-6DCA15E53137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Robustification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/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Redesign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 t="-552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25A3-973C-4DCB-4486-F7CE2902F90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97FF9-39B4-6AE1-6A06-0709F61FD6E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17E1E-996C-0AA2-5BD3-0022AC53A17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BCA055-E5DF-2E89-976D-E2EBBC10B58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766684" y="3850543"/>
            <a:ext cx="9047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B1ED7-C67A-3ED0-14A8-CD2C3A79D177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17" name="Speech Bubble: Rectangle with Corners Rounded 34">
            <a:extLst>
              <a:ext uri="{FF2B5EF4-FFF2-40B4-BE49-F238E27FC236}">
                <a16:creationId xmlns:a16="http://schemas.microsoft.com/office/drawing/2014/main" id="{933060E1-0132-8E8B-5EC6-3C5AA8CBD5AE}"/>
              </a:ext>
            </a:extLst>
          </p:cNvPr>
          <p:cNvSpPr/>
          <p:nvPr/>
        </p:nvSpPr>
        <p:spPr>
          <a:xfrm>
            <a:off x="8219038" y="1641727"/>
            <a:ext cx="2924052" cy="1262153"/>
          </a:xfrm>
          <a:prstGeom prst="wedgeRoundRectCallout">
            <a:avLst>
              <a:gd name="adj1" fmla="val -19036"/>
              <a:gd name="adj2" fmla="val 7560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 more robust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/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solidFill>
                <a:srgbClr val="FF7E7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Under which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violates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54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8EDE-06C1-3E7A-7A30-9AFF61ED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Therac-25</a:t>
            </a:r>
            <a:endParaRPr lang="zh-CN" alt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1992FB3-7381-B840-0846-7E9A8E2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56" y="1690688"/>
            <a:ext cx="7503887" cy="50501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2A8522-F8EA-88D0-AF4A-0AD959E3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4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Therac-25 Machine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7264"/>
          <a:stretch/>
        </p:blipFill>
        <p:spPr>
          <a:xfrm>
            <a:off x="1765343" y="1690688"/>
            <a:ext cx="5433744" cy="40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87DAF9-520A-93D9-F291-519264B581F7}"/>
              </a:ext>
            </a:extLst>
          </p:cNvPr>
          <p:cNvSpPr txBox="1"/>
          <p:nvPr/>
        </p:nvSpPr>
        <p:spPr>
          <a:xfrm>
            <a:off x="838199" y="5767368"/>
            <a:ext cx="9827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Electron (EBeam) and X-Ray modes.</a:t>
            </a:r>
          </a:p>
          <a:p>
            <a:r>
              <a:rPr lang="en-US" altLang="zh-CN" sz="2800" dirty="0"/>
              <a:t>A spreader in place during X-Ray for safe radiation level.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614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1487</Words>
  <Application>Microsoft Office PowerPoint</Application>
  <PresentationFormat>宽屏</PresentationFormat>
  <Paragraphs>259</Paragraphs>
  <Slides>32</Slides>
  <Notes>13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Arial</vt:lpstr>
      <vt:lpstr>Cambria</vt:lpstr>
      <vt:lpstr>Cambria Math</vt:lpstr>
      <vt:lpstr>Segoe Print</vt:lpstr>
      <vt:lpstr>Times New Roman</vt:lpstr>
      <vt:lpstr>Office 主题​​</vt:lpstr>
      <vt:lpstr>Fortis: A Tool for Analysis and Repair of Robust Software Systems</vt:lpstr>
      <vt:lpstr>Motivation: Robust-by-Design</vt:lpstr>
      <vt:lpstr>Contributions of Fortis</vt:lpstr>
      <vt:lpstr>Formal Definition of Robustness</vt:lpstr>
      <vt:lpstr>Model Checking</vt:lpstr>
      <vt:lpstr>Fortis: Robustness Analysis</vt:lpstr>
      <vt:lpstr>Fortis: Robustification</vt:lpstr>
      <vt:lpstr>Example: Therac-25</vt:lpstr>
      <vt:lpstr>Therac-25 Machine Behavior M</vt:lpstr>
      <vt:lpstr>Safety Requirement P</vt:lpstr>
      <vt:lpstr>Operator Behavior E</vt:lpstr>
      <vt:lpstr>Robustness Δ</vt:lpstr>
      <vt:lpstr>Intolerable Deviations Δ 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Robustness Computation</vt:lpstr>
      <vt:lpstr>Robustification by Supervisory Control</vt:lpstr>
      <vt:lpstr>Robustification by Supervisory Control</vt:lpstr>
      <vt:lpstr>Benchmark</vt:lpstr>
      <vt:lpstr>Future Development Plan</vt:lpstr>
      <vt:lpstr>Try out Fortis!</vt:lpstr>
      <vt:lpstr>Implementation of Fortis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Fortis: A Tool for Analysis and Repair of Robust Software Systems</dc:title>
  <dc:creator>Changjian Zhang</dc:creator>
  <cp:lastModifiedBy>Changjian Zhang</cp:lastModifiedBy>
  <cp:revision>94</cp:revision>
  <dcterms:created xsi:type="dcterms:W3CDTF">2023-10-04T17:42:41Z</dcterms:created>
  <dcterms:modified xsi:type="dcterms:W3CDTF">2023-10-17T19:00:30Z</dcterms:modified>
</cp:coreProperties>
</file>